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78" r:id="rId7"/>
    <p:sldId id="258" r:id="rId8"/>
    <p:sldId id="260" r:id="rId9"/>
    <p:sldId id="279" r:id="rId10"/>
    <p:sldId id="280" r:id="rId11"/>
    <p:sldId id="281" r:id="rId12"/>
    <p:sldId id="261" r:id="rId13"/>
    <p:sldId id="282"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6432" autoAdjust="0"/>
  </p:normalViewPr>
  <p:slideViewPr>
    <p:cSldViewPr snapToGrid="0">
      <p:cViewPr varScale="1">
        <p:scale>
          <a:sx n="122" d="100"/>
          <a:sy n="122" d="100"/>
        </p:scale>
        <p:origin x="9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12/14/2022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383219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847144"/>
            <a:ext cx="4989628" cy="2415600"/>
          </a:xfrm>
        </p:spPr>
        <p:txBody>
          <a:bodyPr/>
          <a:lstStyle/>
          <a:p>
            <a:r>
              <a:rPr lang="en-US" dirty="0"/>
              <a:t>Issue tracker project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595256"/>
            <a:ext cx="4127921" cy="1429037"/>
          </a:xfrm>
        </p:spPr>
        <p:txBody>
          <a:bodyPr>
            <a:normAutofit/>
          </a:bodyPr>
          <a:lstStyle/>
          <a:p>
            <a:r>
              <a:rPr lang="en-US" dirty="0"/>
              <a:t>Ranken - AWD 1111 Database Driven Web Development Final Project</a:t>
            </a:r>
          </a:p>
          <a:p>
            <a:r>
              <a:rPr lang="en-US" dirty="0"/>
              <a:t>3</a:t>
            </a:r>
            <a:r>
              <a:rPr lang="en-US" baseline="30000" dirty="0"/>
              <a:t>rd</a:t>
            </a:r>
            <a:r>
              <a:rPr lang="en-US" dirty="0"/>
              <a:t> Semester - Fall 2022</a:t>
            </a:r>
          </a:p>
          <a:p>
            <a:r>
              <a:rPr lang="en-US" dirty="0"/>
              <a:t>By Joshua Mandel</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3837354" y="276981"/>
            <a:ext cx="7982502" cy="757323"/>
          </a:xfrm>
        </p:spPr>
        <p:txBody>
          <a:bodyPr/>
          <a:lstStyle/>
          <a:p>
            <a:r>
              <a:rPr lang="en-US" dirty="0"/>
              <a:t>Project Screenshot</a:t>
            </a:r>
          </a:p>
        </p:txBody>
      </p:sp>
      <p:pic>
        <p:nvPicPr>
          <p:cNvPr id="4" name="Picture 3" descr="Graphical user interface, application&#10;&#10;Description automatically generated">
            <a:extLst>
              <a:ext uri="{FF2B5EF4-FFF2-40B4-BE49-F238E27FC236}">
                <a16:creationId xmlns:a16="http://schemas.microsoft.com/office/drawing/2014/main" id="{C3C6D98E-9402-12B3-3A7D-388EE53C6A60}"/>
              </a:ext>
            </a:extLst>
          </p:cNvPr>
          <p:cNvPicPr>
            <a:picLocks noChangeAspect="1"/>
          </p:cNvPicPr>
          <p:nvPr/>
        </p:nvPicPr>
        <p:blipFill>
          <a:blip r:embed="rId2"/>
          <a:stretch>
            <a:fillRect/>
          </a:stretch>
        </p:blipFill>
        <p:spPr>
          <a:xfrm>
            <a:off x="4143780" y="1487819"/>
            <a:ext cx="7369649" cy="4713687"/>
          </a:xfrm>
          <a:prstGeom prst="rect">
            <a:avLst/>
          </a:prstGeom>
        </p:spPr>
      </p:pic>
    </p:spTree>
    <p:extLst>
      <p:ext uri="{BB962C8B-B14F-4D97-AF65-F5344CB8AC3E}">
        <p14:creationId xmlns:p14="http://schemas.microsoft.com/office/powerpoint/2010/main" val="182120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6629009" y="2736251"/>
            <a:ext cx="3359052" cy="1385497"/>
          </a:xfrm>
        </p:spPr>
        <p:txBody>
          <a:bodyPr/>
          <a:lstStyle/>
          <a:p>
            <a:r>
              <a:rPr lang="en-US" dirty="0"/>
              <a:t>Now the demo!</a:t>
            </a:r>
          </a:p>
        </p:txBody>
      </p:sp>
    </p:spTree>
    <p:extLst>
      <p:ext uri="{BB962C8B-B14F-4D97-AF65-F5344CB8AC3E}">
        <p14:creationId xmlns:p14="http://schemas.microsoft.com/office/powerpoint/2010/main" val="3716496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149023"/>
          </a:xfrm>
        </p:spPr>
        <p:txBody>
          <a:bodyPr/>
          <a:lstStyle/>
          <a:p>
            <a:r>
              <a:rPr lang="en-US" dirty="0"/>
              <a:t>As a 3</a:t>
            </a:r>
            <a:r>
              <a:rPr lang="en-US" baseline="30000" dirty="0"/>
              <a:t>rd</a:t>
            </a:r>
            <a:r>
              <a:rPr lang="en-US" dirty="0"/>
              <a:t> Semester student at Ranken, I was tasked with the objective of making an issue tracker using the MERN technology stack. We had most of the semester to plan, code, edit, and design the entire application and built it with React.js, Express.js, Node.js, and MongoDB</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M.E.R.N. pt.1</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MongoDB</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4"/>
            <a:ext cx="2556579" cy="3266392"/>
          </a:xfrm>
        </p:spPr>
        <p:txBody>
          <a:bodyPr/>
          <a:lstStyle/>
          <a:p>
            <a:r>
              <a:rPr lang="en-US" dirty="0"/>
              <a:t>MongoDB is a non-relational document database that provides support for JSON-like storage. The MongoDB database has a flexible data model that enables you to store unstructured data, and it provides full indexing support, and replication with rich and intuitive APIs.</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Express.js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178444"/>
            <a:ext cx="2556578" cy="3692420"/>
          </a:xfrm>
        </p:spPr>
        <p:txBody>
          <a:bodyPr/>
          <a:lstStyle/>
          <a:p>
            <a:r>
              <a:rPr lang="en-US" dirty="0"/>
              <a:t>Express.js, or simply Express, is a back end web application framework for building RESTful APIs with Node.js, released as free and open-source software under the MIT License. It is designed for building web applications and APIs.[3] It has been called the de facto standard server framework for Node.js.</a:t>
            </a:r>
          </a:p>
        </p:txBody>
      </p:sp>
    </p:spTree>
    <p:extLst>
      <p:ext uri="{BB962C8B-B14F-4D97-AF65-F5344CB8AC3E}">
        <p14:creationId xmlns:p14="http://schemas.microsoft.com/office/powerpoint/2010/main" val="326009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836819" y="272375"/>
            <a:ext cx="4919354" cy="667498"/>
          </a:xfrm>
        </p:spPr>
        <p:txBody>
          <a:bodyPr/>
          <a:lstStyle/>
          <a:p>
            <a:r>
              <a:rPr lang="en-US" dirty="0"/>
              <a:t>M.E.R.N. pt.2</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5477883" y="606124"/>
            <a:ext cx="2556579" cy="365125"/>
          </a:xfrm>
        </p:spPr>
        <p:txBody>
          <a:bodyPr/>
          <a:lstStyle/>
          <a:p>
            <a:r>
              <a:rPr lang="en-US" dirty="0"/>
              <a:t>React.js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5477884" y="910753"/>
            <a:ext cx="2556579" cy="3120920"/>
          </a:xfrm>
        </p:spPr>
        <p:txBody>
          <a:bodyPr/>
          <a:lstStyle/>
          <a:p>
            <a:r>
              <a:rPr lang="en-US" dirty="0"/>
              <a:t>React is a free and open-source front-end JavaScript library for building user interfaces based on UI components. It is maintained by Meta (formerly Facebook) and a community of individual developers and companies.</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8183233" y="606124"/>
            <a:ext cx="2556578" cy="618502"/>
          </a:xfrm>
        </p:spPr>
        <p:txBody>
          <a:bodyPr/>
          <a:lstStyle/>
          <a:p>
            <a:r>
              <a:rPr lang="en-US" dirty="0"/>
              <a:t>Node.js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8183233" y="910753"/>
            <a:ext cx="2556578" cy="5656301"/>
          </a:xfrm>
        </p:spPr>
        <p:txBody>
          <a:bodyPr/>
          <a:lstStyle/>
          <a:p>
            <a:r>
              <a:rPr lang="en-US" dirty="0"/>
              <a:t>Node.js lets developers use JavaScript to write command line tools and for server-side scripting. The functionality of running scripts server-side produces dynamic web page content before the page is sent to the user's web browser. Consequently, Node.js represents a "JavaScript everywhere" paradigm,[6] unifying web-application development around a single programming language, rather than different languages for server-side and client-side scripts.</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5144886" y="261351"/>
            <a:ext cx="5002478" cy="757323"/>
          </a:xfrm>
        </p:spPr>
        <p:txBody>
          <a:bodyPr/>
          <a:lstStyle/>
          <a:p>
            <a:r>
              <a:rPr lang="en-US" dirty="0"/>
              <a:t>Mongodb</a:t>
            </a:r>
          </a:p>
        </p:txBody>
      </p:sp>
      <p:pic>
        <p:nvPicPr>
          <p:cNvPr id="3" name="Picture 2" descr="A screenshot of a computer screen&#10;&#10;Description automatically generated with medium confidence">
            <a:extLst>
              <a:ext uri="{FF2B5EF4-FFF2-40B4-BE49-F238E27FC236}">
                <a16:creationId xmlns:a16="http://schemas.microsoft.com/office/drawing/2014/main" id="{4FA1D38F-21C2-D885-455E-7647A68D401C}"/>
              </a:ext>
            </a:extLst>
          </p:cNvPr>
          <p:cNvPicPr>
            <a:picLocks noChangeAspect="1"/>
          </p:cNvPicPr>
          <p:nvPr/>
        </p:nvPicPr>
        <p:blipFill>
          <a:blip r:embed="rId2"/>
          <a:stretch>
            <a:fillRect/>
          </a:stretch>
        </p:blipFill>
        <p:spPr>
          <a:xfrm>
            <a:off x="3744113" y="1275190"/>
            <a:ext cx="7804024" cy="4307620"/>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5144886" y="261351"/>
            <a:ext cx="5002478" cy="757323"/>
          </a:xfrm>
        </p:spPr>
        <p:txBody>
          <a:bodyPr/>
          <a:lstStyle/>
          <a:p>
            <a:r>
              <a:rPr lang="en-US" dirty="0"/>
              <a:t>Express.js</a:t>
            </a:r>
          </a:p>
        </p:txBody>
      </p:sp>
      <p:pic>
        <p:nvPicPr>
          <p:cNvPr id="4" name="Picture 3" descr="Text&#10;&#10;Description automatically generated">
            <a:extLst>
              <a:ext uri="{FF2B5EF4-FFF2-40B4-BE49-F238E27FC236}">
                <a16:creationId xmlns:a16="http://schemas.microsoft.com/office/drawing/2014/main" id="{539A55B9-4BFC-959B-B552-E0FF95DC99BF}"/>
              </a:ext>
            </a:extLst>
          </p:cNvPr>
          <p:cNvPicPr>
            <a:picLocks noChangeAspect="1"/>
          </p:cNvPicPr>
          <p:nvPr/>
        </p:nvPicPr>
        <p:blipFill>
          <a:blip r:embed="rId2"/>
          <a:stretch>
            <a:fillRect/>
          </a:stretch>
        </p:blipFill>
        <p:spPr>
          <a:xfrm>
            <a:off x="4449975" y="1168406"/>
            <a:ext cx="6392300" cy="4521187"/>
          </a:xfrm>
          <a:prstGeom prst="rect">
            <a:avLst/>
          </a:prstGeom>
        </p:spPr>
      </p:pic>
    </p:spTree>
    <p:extLst>
      <p:ext uri="{BB962C8B-B14F-4D97-AF65-F5344CB8AC3E}">
        <p14:creationId xmlns:p14="http://schemas.microsoft.com/office/powerpoint/2010/main" val="367818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5144886" y="261351"/>
            <a:ext cx="5002478" cy="757323"/>
          </a:xfrm>
        </p:spPr>
        <p:txBody>
          <a:bodyPr/>
          <a:lstStyle/>
          <a:p>
            <a:r>
              <a:rPr lang="en-US" dirty="0"/>
              <a:t>REACT.js</a:t>
            </a:r>
          </a:p>
        </p:txBody>
      </p:sp>
      <p:pic>
        <p:nvPicPr>
          <p:cNvPr id="3" name="Picture 2" descr="Text&#10;&#10;Description automatically generated">
            <a:extLst>
              <a:ext uri="{FF2B5EF4-FFF2-40B4-BE49-F238E27FC236}">
                <a16:creationId xmlns:a16="http://schemas.microsoft.com/office/drawing/2014/main" id="{E1E7CFA4-6722-EF93-D530-EC90A7961BD8}"/>
              </a:ext>
            </a:extLst>
          </p:cNvPr>
          <p:cNvPicPr>
            <a:picLocks noChangeAspect="1"/>
          </p:cNvPicPr>
          <p:nvPr/>
        </p:nvPicPr>
        <p:blipFill>
          <a:blip r:embed="rId2"/>
          <a:stretch>
            <a:fillRect/>
          </a:stretch>
        </p:blipFill>
        <p:spPr>
          <a:xfrm>
            <a:off x="3034309" y="1328615"/>
            <a:ext cx="8845076" cy="3690143"/>
          </a:xfrm>
          <a:prstGeom prst="rect">
            <a:avLst/>
          </a:prstGeom>
        </p:spPr>
      </p:pic>
    </p:spTree>
    <p:extLst>
      <p:ext uri="{BB962C8B-B14F-4D97-AF65-F5344CB8AC3E}">
        <p14:creationId xmlns:p14="http://schemas.microsoft.com/office/powerpoint/2010/main" val="73716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5144886" y="261351"/>
            <a:ext cx="5002478" cy="757323"/>
          </a:xfrm>
        </p:spPr>
        <p:txBody>
          <a:bodyPr/>
          <a:lstStyle/>
          <a:p>
            <a:r>
              <a:rPr lang="en-US" dirty="0"/>
              <a:t>Node</a:t>
            </a:r>
          </a:p>
        </p:txBody>
      </p:sp>
      <p:pic>
        <p:nvPicPr>
          <p:cNvPr id="3" name="Picture 2">
            <a:extLst>
              <a:ext uri="{FF2B5EF4-FFF2-40B4-BE49-F238E27FC236}">
                <a16:creationId xmlns:a16="http://schemas.microsoft.com/office/drawing/2014/main" id="{A88E468A-13D0-6F3B-D3FF-F6805C1B00A8}"/>
              </a:ext>
            </a:extLst>
          </p:cNvPr>
          <p:cNvPicPr>
            <a:picLocks noChangeAspect="1"/>
          </p:cNvPicPr>
          <p:nvPr/>
        </p:nvPicPr>
        <p:blipFill>
          <a:blip r:embed="rId2"/>
          <a:stretch>
            <a:fillRect/>
          </a:stretch>
        </p:blipFill>
        <p:spPr>
          <a:xfrm>
            <a:off x="4223962" y="1508369"/>
            <a:ext cx="6844325" cy="331177"/>
          </a:xfrm>
          <a:prstGeom prst="rect">
            <a:avLst/>
          </a:prstGeom>
        </p:spPr>
      </p:pic>
      <p:sp>
        <p:nvSpPr>
          <p:cNvPr id="5" name="Text Placeholder 38">
            <a:extLst>
              <a:ext uri="{FF2B5EF4-FFF2-40B4-BE49-F238E27FC236}">
                <a16:creationId xmlns:a16="http://schemas.microsoft.com/office/drawing/2014/main" id="{B357209C-BB56-ED27-B74A-DD9E20FBA309}"/>
              </a:ext>
            </a:extLst>
          </p:cNvPr>
          <p:cNvSpPr txBox="1">
            <a:spLocks/>
          </p:cNvSpPr>
          <p:nvPr/>
        </p:nvSpPr>
        <p:spPr>
          <a:xfrm>
            <a:off x="4583469" y="3758711"/>
            <a:ext cx="6844325" cy="2322147"/>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bg1"/>
                </a:solidFill>
              </a:rPr>
              <a:t>The project allows users to keep track of bugs</a:t>
            </a:r>
          </a:p>
          <a:p>
            <a:r>
              <a:rPr lang="en-ZA" dirty="0">
                <a:solidFill>
                  <a:schemeClr val="bg1"/>
                </a:solidFill>
              </a:rPr>
              <a:t>Update data about bugs and users</a:t>
            </a:r>
          </a:p>
          <a:p>
            <a:r>
              <a:rPr lang="en-ZA" dirty="0">
                <a:solidFill>
                  <a:schemeClr val="bg1"/>
                </a:solidFill>
              </a:rPr>
              <a:t>Classify bugs and users by roles and classification to make organization easier</a:t>
            </a:r>
          </a:p>
        </p:txBody>
      </p:sp>
      <p:sp>
        <p:nvSpPr>
          <p:cNvPr id="6" name="Title 39">
            <a:extLst>
              <a:ext uri="{FF2B5EF4-FFF2-40B4-BE49-F238E27FC236}">
                <a16:creationId xmlns:a16="http://schemas.microsoft.com/office/drawing/2014/main" id="{108CD8AA-887A-23F9-3595-15EB7E2D737C}"/>
              </a:ext>
            </a:extLst>
          </p:cNvPr>
          <p:cNvSpPr txBox="1">
            <a:spLocks/>
          </p:cNvSpPr>
          <p:nvPr/>
        </p:nvSpPr>
        <p:spPr>
          <a:xfrm>
            <a:off x="5017883" y="2809270"/>
            <a:ext cx="5475309" cy="757323"/>
          </a:xfrm>
          <a:prstGeom prst="rect">
            <a:avLst/>
          </a:prstGeom>
        </p:spPr>
        <p:txBody>
          <a:bodyPr/>
          <a:lstStyle>
            <a:lvl1pPr algn="ctr" defTabSz="914400" rtl="0" eaLnBrk="1" latinLnBrk="0" hangingPunct="1">
              <a:lnSpc>
                <a:spcPct val="90000"/>
              </a:lnSpc>
              <a:spcBef>
                <a:spcPct val="0"/>
              </a:spcBef>
              <a:buNone/>
              <a:defRPr sz="4800" kern="1200" cap="all" spc="400" baseline="0">
                <a:solidFill>
                  <a:schemeClr val="accent6"/>
                </a:solidFill>
                <a:latin typeface="+mj-lt"/>
                <a:ea typeface="+mj-ea"/>
                <a:cs typeface="+mj-cs"/>
              </a:defRPr>
            </a:lvl1pPr>
          </a:lstStyle>
          <a:p>
            <a:r>
              <a:rPr lang="en-US" dirty="0"/>
              <a:t>Key Features</a:t>
            </a:r>
          </a:p>
        </p:txBody>
      </p:sp>
    </p:spTree>
    <p:extLst>
      <p:ext uri="{BB962C8B-B14F-4D97-AF65-F5344CB8AC3E}">
        <p14:creationId xmlns:p14="http://schemas.microsoft.com/office/powerpoint/2010/main" val="296031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489399" y="1401595"/>
            <a:ext cx="5213199" cy="580029"/>
          </a:xfrm>
        </p:spPr>
        <p:txBody>
          <a:bodyPr/>
          <a:lstStyle/>
          <a:p>
            <a:r>
              <a:rPr lang="en-US" dirty="0"/>
              <a:t>Project Background</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203301" y="2127371"/>
            <a:ext cx="7785397" cy="4124937"/>
          </a:xfrm>
        </p:spPr>
        <p:txBody>
          <a:bodyPr/>
          <a:lstStyle/>
          <a:p>
            <a:r>
              <a:rPr lang="en-US" dirty="0"/>
              <a:t>Building this project was one of the hardest parts of my coding journey so far. I have learned so much about web applications and reading and manipulating data. If I were to do anything differently it would be to make sure I double check and test code before committing and pushing to my repository. This would have saved me countless hours later in the project building process. </a:t>
            </a:r>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942</TotalTime>
  <Words>457</Words>
  <Application>Microsoft Office PowerPoint</Application>
  <PresentationFormat>Widescreen</PresentationFormat>
  <Paragraphs>33</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 Bold</vt:lpstr>
      <vt:lpstr>Courier New</vt:lpstr>
      <vt:lpstr>Daytona Pro Light</vt:lpstr>
      <vt:lpstr>Office Theme</vt:lpstr>
      <vt:lpstr>Issue tracker project</vt:lpstr>
      <vt:lpstr>About The Project</vt:lpstr>
      <vt:lpstr>M.E.R.N. pt.1</vt:lpstr>
      <vt:lpstr>M.E.R.N. pt.2</vt:lpstr>
      <vt:lpstr>Mongodb</vt:lpstr>
      <vt:lpstr>Express.js</vt:lpstr>
      <vt:lpstr>REACT.js</vt:lpstr>
      <vt:lpstr>Node</vt:lpstr>
      <vt:lpstr>Project Background</vt:lpstr>
      <vt:lpstr>Project Screenshot</vt:lpstr>
      <vt:lpstr>Now the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Joshua Mandel</dc:creator>
  <cp:lastModifiedBy>Joshua Mandel</cp:lastModifiedBy>
  <cp:revision>14</cp:revision>
  <dcterms:created xsi:type="dcterms:W3CDTF">2022-12-15T02:40:03Z</dcterms:created>
  <dcterms:modified xsi:type="dcterms:W3CDTF">2022-12-15T18:53:13Z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